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2"/>
  </p:notesMasterIdLst>
  <p:sldIdLst>
    <p:sldId id="271" r:id="rId5"/>
    <p:sldId id="274" r:id="rId6"/>
    <p:sldId id="269"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3F089-0A45-42FE-894E-7947A4BA1C42}" v="51" dt="2022-01-17T19:00:30.3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C481F0-4E1E-4F21-9A3B-3D73EB13F8C7}" type="datetimeFigureOut">
              <a:rPr lang="en-US" smtClean="0"/>
              <a:t>1/17/2022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F08AF9-946C-4D84-A61E-F3EA9D134366}" type="slidenum">
              <a:rPr lang="en-US" smtClean="0"/>
              <a:t>‹#›</a:t>
            </a:fld>
            <a:endParaRPr lang="en-US"/>
          </a:p>
        </p:txBody>
      </p:sp>
    </p:spTree>
    <p:extLst>
      <p:ext uri="{BB962C8B-B14F-4D97-AF65-F5344CB8AC3E}">
        <p14:creationId xmlns:p14="http://schemas.microsoft.com/office/powerpoint/2010/main" val="135618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F08AF9-946C-4D84-A61E-F3EA9D134366}" type="slidenum">
              <a:rPr lang="en-US" smtClean="0"/>
              <a:t>12</a:t>
            </a:fld>
            <a:endParaRPr lang="en-US"/>
          </a:p>
        </p:txBody>
      </p:sp>
    </p:spTree>
    <p:extLst>
      <p:ext uri="{BB962C8B-B14F-4D97-AF65-F5344CB8AC3E}">
        <p14:creationId xmlns:p14="http://schemas.microsoft.com/office/powerpoint/2010/main" val="3689259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14A99B-364F-484F-BD62-FD004A20B16C}"/>
              </a:ext>
            </a:extLst>
          </p:cNvPr>
          <p:cNvSpPr/>
          <p:nvPr/>
        </p:nvSpPr>
        <p:spPr>
          <a:xfrm>
            <a:off x="0" y="0"/>
            <a:ext cx="12192000" cy="6858000"/>
          </a:xfrm>
          <a:prstGeom prst="rect">
            <a:avLst/>
          </a:prstGeom>
          <a:solidFill>
            <a:srgbClr val="0607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087490BE-40DE-4B7B-876D-4743AB24E9DC}"/>
              </a:ext>
            </a:extLst>
          </p:cNvPr>
          <p:cNvSpPr txBox="1">
            <a:spLocks/>
          </p:cNvSpPr>
          <p:nvPr/>
        </p:nvSpPr>
        <p:spPr>
          <a:xfrm>
            <a:off x="122846" y="6484569"/>
            <a:ext cx="2540455" cy="546545"/>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a:solidFill>
                  <a:schemeClr val="bg1"/>
                </a:solidFill>
                <a:latin typeface="Franklin Gothic Book" panose="020B0503020102020204" pitchFamily="34" charset="0"/>
              </a:rPr>
              <a:t>Presentation Slides</a:t>
            </a:r>
            <a:br>
              <a:rPr lang="en-US" sz="2400" b="1">
                <a:solidFill>
                  <a:schemeClr val="bg1"/>
                </a:solidFill>
              </a:rPr>
            </a:br>
            <a:r>
              <a:rPr lang="en-US" sz="1200" b="1">
                <a:solidFill>
                  <a:schemeClr val="bg1"/>
                </a:solidFill>
                <a:latin typeface="Franklin Gothic Book" panose="020B0503020102020204" pitchFamily="34" charset="0"/>
              </a:rPr>
              <a:t>Permission to use with attribution to ‘5G Americas’ is granted</a:t>
            </a:r>
          </a:p>
          <a:p>
            <a:endParaRPr lang="en-US" sz="2400">
              <a:solidFill>
                <a:schemeClr val="tx1">
                  <a:lumMod val="85000"/>
                  <a:lumOff val="15000"/>
                </a:schemeClr>
              </a:solidFill>
            </a:endParaRPr>
          </a:p>
        </p:txBody>
      </p:sp>
      <p:pic>
        <p:nvPicPr>
          <p:cNvPr id="3" name="Picture 2" descr="A group of people posing for the camera&#10;&#10;Description automatically generated">
            <a:extLst>
              <a:ext uri="{FF2B5EF4-FFF2-40B4-BE49-F238E27FC236}">
                <a16:creationId xmlns:a16="http://schemas.microsoft.com/office/drawing/2014/main" id="{46F93198-45AF-477D-8126-DC43C0D2FC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55485" y="0"/>
            <a:ext cx="5281029" cy="6834272"/>
          </a:xfrm>
          <a:prstGeom prst="rect">
            <a:avLst/>
          </a:prstGeom>
        </p:spPr>
      </p:pic>
    </p:spTree>
    <p:extLst>
      <p:ext uri="{BB962C8B-B14F-4D97-AF65-F5344CB8AC3E}">
        <p14:creationId xmlns:p14="http://schemas.microsoft.com/office/powerpoint/2010/main" val="3034004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0F873C-BD33-4544-94AD-2D23AF11A6E1}"/>
              </a:ext>
            </a:extLst>
          </p:cNvPr>
          <p:cNvPicPr>
            <a:picLocks noChangeAspect="1"/>
          </p:cNvPicPr>
          <p:nvPr/>
        </p:nvPicPr>
        <p:blipFill>
          <a:blip r:embed="rId2"/>
          <a:stretch>
            <a:fillRect/>
          </a:stretch>
        </p:blipFill>
        <p:spPr>
          <a:xfrm>
            <a:off x="4038496" y="1518814"/>
            <a:ext cx="3816427" cy="4846740"/>
          </a:xfrm>
          <a:prstGeom prst="rect">
            <a:avLst/>
          </a:prstGeom>
        </p:spPr>
      </p:pic>
      <p:sp>
        <p:nvSpPr>
          <p:cNvPr id="6" name="TextBox 5">
            <a:extLst>
              <a:ext uri="{FF2B5EF4-FFF2-40B4-BE49-F238E27FC236}">
                <a16:creationId xmlns:a16="http://schemas.microsoft.com/office/drawing/2014/main" id="{EEB3682B-38D3-4A06-B97D-2CABF977146D}"/>
              </a:ext>
            </a:extLst>
          </p:cNvPr>
          <p:cNvSpPr txBox="1"/>
          <p:nvPr/>
        </p:nvSpPr>
        <p:spPr>
          <a:xfrm>
            <a:off x="3173066" y="785219"/>
            <a:ext cx="6097554" cy="369332"/>
          </a:xfrm>
          <a:prstGeom prst="rect">
            <a:avLst/>
          </a:prstGeom>
          <a:noFill/>
        </p:spPr>
        <p:txBody>
          <a:bodyPr wrap="square">
            <a:spAutoFit/>
          </a:bodyPr>
          <a:lstStyle/>
          <a:p>
            <a:r>
              <a:rPr lang="en-US" b="1" dirty="0">
                <a:latin typeface="Franklin Gothic Book" panose="020B0503020102020204" pitchFamily="34" charset="0"/>
              </a:rPr>
              <a:t>Comparison of Use Case Categories between LTE and 5G</a:t>
            </a:r>
          </a:p>
        </p:txBody>
      </p:sp>
      <p:pic>
        <p:nvPicPr>
          <p:cNvPr id="7" name="Picture 6">
            <a:extLst>
              <a:ext uri="{FF2B5EF4-FFF2-40B4-BE49-F238E27FC236}">
                <a16:creationId xmlns:a16="http://schemas.microsoft.com/office/drawing/2014/main" id="{B185587A-85EA-43AD-A9C6-4237C9FD9FD9}"/>
              </a:ext>
            </a:extLst>
          </p:cNvPr>
          <p:cNvPicPr>
            <a:picLocks noChangeAspect="1"/>
          </p:cNvPicPr>
          <p:nvPr/>
        </p:nvPicPr>
        <p:blipFill>
          <a:blip r:embed="rId3"/>
          <a:stretch>
            <a:fillRect/>
          </a:stretch>
        </p:blipFill>
        <p:spPr>
          <a:xfrm>
            <a:off x="10749631" y="6127789"/>
            <a:ext cx="993734" cy="475529"/>
          </a:xfrm>
          <a:prstGeom prst="rect">
            <a:avLst/>
          </a:prstGeom>
        </p:spPr>
      </p:pic>
    </p:spTree>
    <p:extLst>
      <p:ext uri="{BB962C8B-B14F-4D97-AF65-F5344CB8AC3E}">
        <p14:creationId xmlns:p14="http://schemas.microsoft.com/office/powerpoint/2010/main" val="3219338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106D14-EAFC-4F02-BCA0-8E5151BD3072}"/>
              </a:ext>
            </a:extLst>
          </p:cNvPr>
          <p:cNvSpPr>
            <a:spLocks noGrp="1"/>
          </p:cNvSpPr>
          <p:nvPr>
            <p:ph type="title"/>
          </p:nvPr>
        </p:nvSpPr>
        <p:spPr>
          <a:xfrm>
            <a:off x="1113810" y="3073769"/>
            <a:ext cx="4036334" cy="2387600"/>
          </a:xfrm>
        </p:spPr>
        <p:txBody>
          <a:bodyPr vert="horz" lIns="91440" tIns="45720" rIns="91440" bIns="45720" rtlCol="0" anchor="t">
            <a:normAutofit/>
          </a:bodyPr>
          <a:lstStyle/>
          <a:p>
            <a:r>
              <a:rPr lang="en-US" sz="1800" b="1" dirty="0">
                <a:latin typeface="Franklin Gothic Book" panose="020B0503020102020204" pitchFamily="34" charset="0"/>
                <a:ea typeface="+mn-ea"/>
                <a:cs typeface="+mn-cs"/>
              </a:rPr>
              <a:t>Comparison of Performance Characteristics between LTE and 5G</a:t>
            </a:r>
          </a:p>
        </p:txBody>
      </p:sp>
      <p:grpSp>
        <p:nvGrpSpPr>
          <p:cNvPr id="17"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radar chart&#10;&#10;Description automatically generated">
            <a:extLst>
              <a:ext uri="{FF2B5EF4-FFF2-40B4-BE49-F238E27FC236}">
                <a16:creationId xmlns:a16="http://schemas.microsoft.com/office/drawing/2014/main" id="{586FA4C2-5BD6-44E4-A829-845A044A9577}"/>
              </a:ext>
            </a:extLst>
          </p:cNvPr>
          <p:cNvPicPr>
            <a:picLocks noChangeAspect="1"/>
          </p:cNvPicPr>
          <p:nvPr/>
        </p:nvPicPr>
        <p:blipFill>
          <a:blip r:embed="rId2"/>
          <a:stretch>
            <a:fillRect/>
          </a:stretch>
        </p:blipFill>
        <p:spPr>
          <a:xfrm>
            <a:off x="5743381" y="1137584"/>
            <a:ext cx="5938646" cy="4854843"/>
          </a:xfrm>
          <a:prstGeom prst="rect">
            <a:avLst/>
          </a:prstGeom>
        </p:spPr>
      </p:pic>
      <p:pic>
        <p:nvPicPr>
          <p:cNvPr id="5" name="Picture 4">
            <a:extLst>
              <a:ext uri="{FF2B5EF4-FFF2-40B4-BE49-F238E27FC236}">
                <a16:creationId xmlns:a16="http://schemas.microsoft.com/office/drawing/2014/main" id="{A8DA91DC-10DC-4574-B615-3CD4702DE920}"/>
              </a:ext>
            </a:extLst>
          </p:cNvPr>
          <p:cNvPicPr>
            <a:picLocks noChangeAspect="1"/>
          </p:cNvPicPr>
          <p:nvPr/>
        </p:nvPicPr>
        <p:blipFill>
          <a:blip r:embed="rId3"/>
          <a:stretch>
            <a:fillRect/>
          </a:stretch>
        </p:blipFill>
        <p:spPr>
          <a:xfrm>
            <a:off x="195855" y="6051117"/>
            <a:ext cx="1237812" cy="592327"/>
          </a:xfrm>
          <a:prstGeom prst="rect">
            <a:avLst/>
          </a:prstGeom>
        </p:spPr>
      </p:pic>
    </p:spTree>
    <p:extLst>
      <p:ext uri="{BB962C8B-B14F-4D97-AF65-F5344CB8AC3E}">
        <p14:creationId xmlns:p14="http://schemas.microsoft.com/office/powerpoint/2010/main" val="3861293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571233-3484-45F7-83FC-073D80BD8EC8}"/>
              </a:ext>
            </a:extLst>
          </p:cNvPr>
          <p:cNvPicPr>
            <a:picLocks noChangeAspect="1"/>
          </p:cNvPicPr>
          <p:nvPr/>
        </p:nvPicPr>
        <p:blipFill>
          <a:blip r:embed="rId3"/>
          <a:stretch>
            <a:fillRect/>
          </a:stretch>
        </p:blipFill>
        <p:spPr>
          <a:xfrm>
            <a:off x="1434777" y="1381023"/>
            <a:ext cx="9322445" cy="5019777"/>
          </a:xfrm>
          <a:prstGeom prst="rect">
            <a:avLst/>
          </a:prstGeom>
        </p:spPr>
      </p:pic>
      <p:sp>
        <p:nvSpPr>
          <p:cNvPr id="6" name="TextBox 5">
            <a:extLst>
              <a:ext uri="{FF2B5EF4-FFF2-40B4-BE49-F238E27FC236}">
                <a16:creationId xmlns:a16="http://schemas.microsoft.com/office/drawing/2014/main" id="{40359FD2-8882-47EC-BAC7-A7D5DBFC5EA1}"/>
              </a:ext>
            </a:extLst>
          </p:cNvPr>
          <p:cNvSpPr txBox="1"/>
          <p:nvPr/>
        </p:nvSpPr>
        <p:spPr>
          <a:xfrm>
            <a:off x="3794502" y="918385"/>
            <a:ext cx="6097554" cy="369332"/>
          </a:xfrm>
          <a:prstGeom prst="rect">
            <a:avLst/>
          </a:prstGeom>
          <a:noFill/>
        </p:spPr>
        <p:txBody>
          <a:bodyPr wrap="square">
            <a:spAutoFit/>
          </a:bodyPr>
          <a:lstStyle/>
          <a:p>
            <a:r>
              <a:rPr lang="en-US" b="1" dirty="0">
                <a:latin typeface="Franklin Gothic Book" panose="020B0503020102020204" pitchFamily="34" charset="0"/>
              </a:rPr>
              <a:t>Key Capabilities and Deployment Over Time</a:t>
            </a:r>
          </a:p>
        </p:txBody>
      </p:sp>
      <p:pic>
        <p:nvPicPr>
          <p:cNvPr id="7" name="Picture 6">
            <a:extLst>
              <a:ext uri="{FF2B5EF4-FFF2-40B4-BE49-F238E27FC236}">
                <a16:creationId xmlns:a16="http://schemas.microsoft.com/office/drawing/2014/main" id="{9A4FBCB8-4244-444B-8419-A8F1E8006ACF}"/>
              </a:ext>
            </a:extLst>
          </p:cNvPr>
          <p:cNvPicPr>
            <a:picLocks noChangeAspect="1"/>
          </p:cNvPicPr>
          <p:nvPr/>
        </p:nvPicPr>
        <p:blipFill>
          <a:blip r:embed="rId4"/>
          <a:stretch>
            <a:fillRect/>
          </a:stretch>
        </p:blipFill>
        <p:spPr>
          <a:xfrm>
            <a:off x="11207016" y="6307494"/>
            <a:ext cx="798238" cy="381424"/>
          </a:xfrm>
          <a:prstGeom prst="rect">
            <a:avLst/>
          </a:prstGeom>
        </p:spPr>
      </p:pic>
    </p:spTree>
    <p:extLst>
      <p:ext uri="{BB962C8B-B14F-4D97-AF65-F5344CB8AC3E}">
        <p14:creationId xmlns:p14="http://schemas.microsoft.com/office/powerpoint/2010/main" val="3427109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D35AD-22E0-49BD-BFAE-78C0286000C2}"/>
              </a:ext>
            </a:extLst>
          </p:cNvPr>
          <p:cNvSpPr>
            <a:spLocks noGrp="1"/>
          </p:cNvSpPr>
          <p:nvPr>
            <p:ph type="title"/>
          </p:nvPr>
        </p:nvSpPr>
        <p:spPr>
          <a:xfrm>
            <a:off x="4729837" y="494780"/>
            <a:ext cx="10515600" cy="1325563"/>
          </a:xfrm>
        </p:spPr>
        <p:txBody>
          <a:bodyPr/>
          <a:lstStyle/>
          <a:p>
            <a:r>
              <a:rPr lang="en-US" sz="1800" b="1" dirty="0">
                <a:latin typeface="Franklin Gothic Book" panose="020B0503020102020204" pitchFamily="34" charset="0"/>
                <a:ea typeface="+mn-ea"/>
                <a:cs typeface="+mn-cs"/>
              </a:rPr>
              <a:t>5G Device Timeline</a:t>
            </a:r>
          </a:p>
        </p:txBody>
      </p:sp>
      <p:pic>
        <p:nvPicPr>
          <p:cNvPr id="4" name="Picture 3">
            <a:extLst>
              <a:ext uri="{FF2B5EF4-FFF2-40B4-BE49-F238E27FC236}">
                <a16:creationId xmlns:a16="http://schemas.microsoft.com/office/drawing/2014/main" id="{5BD1D17E-A5E8-462F-A819-5F438918486F}"/>
              </a:ext>
            </a:extLst>
          </p:cNvPr>
          <p:cNvPicPr>
            <a:picLocks noChangeAspect="1"/>
          </p:cNvPicPr>
          <p:nvPr/>
        </p:nvPicPr>
        <p:blipFill>
          <a:blip r:embed="rId2"/>
          <a:stretch>
            <a:fillRect/>
          </a:stretch>
        </p:blipFill>
        <p:spPr>
          <a:xfrm>
            <a:off x="1339114" y="1487915"/>
            <a:ext cx="9596363" cy="3998485"/>
          </a:xfrm>
          <a:prstGeom prst="rect">
            <a:avLst/>
          </a:prstGeom>
        </p:spPr>
      </p:pic>
      <p:pic>
        <p:nvPicPr>
          <p:cNvPr id="5" name="Picture 4">
            <a:extLst>
              <a:ext uri="{FF2B5EF4-FFF2-40B4-BE49-F238E27FC236}">
                <a16:creationId xmlns:a16="http://schemas.microsoft.com/office/drawing/2014/main" id="{ED712B92-8DFC-4B22-9B76-5AFCE509A907}"/>
              </a:ext>
            </a:extLst>
          </p:cNvPr>
          <p:cNvPicPr>
            <a:picLocks noChangeAspect="1"/>
          </p:cNvPicPr>
          <p:nvPr/>
        </p:nvPicPr>
        <p:blipFill>
          <a:blip r:embed="rId3"/>
          <a:stretch>
            <a:fillRect/>
          </a:stretch>
        </p:blipFill>
        <p:spPr>
          <a:xfrm>
            <a:off x="10935477" y="6147107"/>
            <a:ext cx="995132" cy="475506"/>
          </a:xfrm>
          <a:prstGeom prst="rect">
            <a:avLst/>
          </a:prstGeom>
        </p:spPr>
      </p:pic>
    </p:spTree>
    <p:extLst>
      <p:ext uri="{BB962C8B-B14F-4D97-AF65-F5344CB8AC3E}">
        <p14:creationId xmlns:p14="http://schemas.microsoft.com/office/powerpoint/2010/main" val="2949394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AA8AA-C621-4126-A1CA-8384905A166E}"/>
              </a:ext>
            </a:extLst>
          </p:cNvPr>
          <p:cNvSpPr>
            <a:spLocks noGrp="1"/>
          </p:cNvSpPr>
          <p:nvPr>
            <p:ph type="title"/>
          </p:nvPr>
        </p:nvSpPr>
        <p:spPr/>
        <p:txBody>
          <a:bodyPr/>
          <a:lstStyle/>
          <a:p>
            <a:pPr algn="ctr"/>
            <a:r>
              <a:rPr lang="en-US" sz="1800" b="1" dirty="0">
                <a:latin typeface="Franklin Gothic Book" panose="020B0503020102020204" pitchFamily="34" charset="0"/>
                <a:ea typeface="+mn-ea"/>
                <a:cs typeface="+mn-cs"/>
              </a:rPr>
              <a:t>VR, AR, Mixed, and Extended</a:t>
            </a:r>
          </a:p>
        </p:txBody>
      </p:sp>
      <p:pic>
        <p:nvPicPr>
          <p:cNvPr id="4" name="Content Placeholder 3">
            <a:extLst>
              <a:ext uri="{FF2B5EF4-FFF2-40B4-BE49-F238E27FC236}">
                <a16:creationId xmlns:a16="http://schemas.microsoft.com/office/drawing/2014/main" id="{D0F12979-E146-42A4-88F3-E05529E43EDB}"/>
              </a:ext>
            </a:extLst>
          </p:cNvPr>
          <p:cNvPicPr>
            <a:picLocks noGrp="1" noChangeAspect="1"/>
          </p:cNvPicPr>
          <p:nvPr>
            <p:ph idx="1"/>
          </p:nvPr>
        </p:nvPicPr>
        <p:blipFill>
          <a:blip r:embed="rId2"/>
          <a:stretch>
            <a:fillRect/>
          </a:stretch>
        </p:blipFill>
        <p:spPr>
          <a:xfrm>
            <a:off x="2735751" y="1344459"/>
            <a:ext cx="7191520" cy="4971369"/>
          </a:xfrm>
          <a:prstGeom prst="rect">
            <a:avLst/>
          </a:prstGeom>
        </p:spPr>
      </p:pic>
      <p:pic>
        <p:nvPicPr>
          <p:cNvPr id="5" name="Picture 4">
            <a:extLst>
              <a:ext uri="{FF2B5EF4-FFF2-40B4-BE49-F238E27FC236}">
                <a16:creationId xmlns:a16="http://schemas.microsoft.com/office/drawing/2014/main" id="{3CF55603-D00A-46D4-BDCE-858DB5B5EAB1}"/>
              </a:ext>
            </a:extLst>
          </p:cNvPr>
          <p:cNvPicPr>
            <a:picLocks noChangeAspect="1"/>
          </p:cNvPicPr>
          <p:nvPr/>
        </p:nvPicPr>
        <p:blipFill>
          <a:blip r:embed="rId3"/>
          <a:stretch>
            <a:fillRect/>
          </a:stretch>
        </p:blipFill>
        <p:spPr>
          <a:xfrm>
            <a:off x="10982131" y="6138232"/>
            <a:ext cx="990466" cy="473277"/>
          </a:xfrm>
          <a:prstGeom prst="rect">
            <a:avLst/>
          </a:prstGeom>
        </p:spPr>
      </p:pic>
    </p:spTree>
    <p:extLst>
      <p:ext uri="{BB962C8B-B14F-4D97-AF65-F5344CB8AC3E}">
        <p14:creationId xmlns:p14="http://schemas.microsoft.com/office/powerpoint/2010/main" val="3654722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107A4-F8C1-43E4-8944-3A0AB692F512}"/>
              </a:ext>
            </a:extLst>
          </p:cNvPr>
          <p:cNvSpPr>
            <a:spLocks noGrp="1"/>
          </p:cNvSpPr>
          <p:nvPr>
            <p:ph type="title"/>
          </p:nvPr>
        </p:nvSpPr>
        <p:spPr/>
        <p:txBody>
          <a:bodyPr/>
          <a:lstStyle/>
          <a:p>
            <a:pPr algn="ctr"/>
            <a:r>
              <a:rPr lang="en-US" sz="1800" b="1" dirty="0">
                <a:latin typeface="Franklin Gothic Book" panose="020B0503020102020204" pitchFamily="34" charset="0"/>
                <a:ea typeface="+mn-ea"/>
                <a:cs typeface="+mn-cs"/>
              </a:rPr>
              <a:t>Three-Tier Spectrum Usage for 5G</a:t>
            </a:r>
          </a:p>
        </p:txBody>
      </p:sp>
      <p:pic>
        <p:nvPicPr>
          <p:cNvPr id="4" name="Picture 3">
            <a:extLst>
              <a:ext uri="{FF2B5EF4-FFF2-40B4-BE49-F238E27FC236}">
                <a16:creationId xmlns:a16="http://schemas.microsoft.com/office/drawing/2014/main" id="{9E42F4E3-277A-4695-9046-2311F11A9F9B}"/>
              </a:ext>
            </a:extLst>
          </p:cNvPr>
          <p:cNvPicPr>
            <a:picLocks noChangeAspect="1"/>
          </p:cNvPicPr>
          <p:nvPr/>
        </p:nvPicPr>
        <p:blipFill>
          <a:blip r:embed="rId2"/>
          <a:stretch>
            <a:fillRect/>
          </a:stretch>
        </p:blipFill>
        <p:spPr>
          <a:xfrm>
            <a:off x="10967283" y="6200290"/>
            <a:ext cx="987638" cy="475529"/>
          </a:xfrm>
          <a:prstGeom prst="rect">
            <a:avLst/>
          </a:prstGeom>
        </p:spPr>
      </p:pic>
      <p:pic>
        <p:nvPicPr>
          <p:cNvPr id="5" name="Picture 4">
            <a:extLst>
              <a:ext uri="{FF2B5EF4-FFF2-40B4-BE49-F238E27FC236}">
                <a16:creationId xmlns:a16="http://schemas.microsoft.com/office/drawing/2014/main" id="{403CF453-E13D-4DDE-870F-637369ED43DF}"/>
              </a:ext>
            </a:extLst>
          </p:cNvPr>
          <p:cNvPicPr>
            <a:picLocks noChangeAspect="1"/>
          </p:cNvPicPr>
          <p:nvPr/>
        </p:nvPicPr>
        <p:blipFill>
          <a:blip r:embed="rId3"/>
          <a:stretch>
            <a:fillRect/>
          </a:stretch>
        </p:blipFill>
        <p:spPr>
          <a:xfrm>
            <a:off x="2899409" y="1340529"/>
            <a:ext cx="6712647" cy="4859762"/>
          </a:xfrm>
          <a:prstGeom prst="rect">
            <a:avLst/>
          </a:prstGeom>
        </p:spPr>
      </p:pic>
    </p:spTree>
    <p:extLst>
      <p:ext uri="{BB962C8B-B14F-4D97-AF65-F5344CB8AC3E}">
        <p14:creationId xmlns:p14="http://schemas.microsoft.com/office/powerpoint/2010/main" val="1317993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ECD94-9CAD-40BE-8E11-CF1734D48F97}"/>
              </a:ext>
            </a:extLst>
          </p:cNvPr>
          <p:cNvSpPr>
            <a:spLocks noGrp="1"/>
          </p:cNvSpPr>
          <p:nvPr>
            <p:ph type="title"/>
          </p:nvPr>
        </p:nvSpPr>
        <p:spPr>
          <a:xfrm>
            <a:off x="3261804" y="658089"/>
            <a:ext cx="10515600" cy="1325563"/>
          </a:xfrm>
        </p:spPr>
        <p:txBody>
          <a:bodyPr/>
          <a:lstStyle/>
          <a:p>
            <a:r>
              <a:rPr lang="en-US" sz="1800" b="1" dirty="0">
                <a:latin typeface="Franklin Gothic Book" panose="020B0503020102020204" pitchFamily="34" charset="0"/>
                <a:ea typeface="+mn-ea"/>
                <a:cs typeface="+mn-cs"/>
              </a:rPr>
              <a:t>5G Combining of LTE and New Radio Technologies</a:t>
            </a:r>
          </a:p>
        </p:txBody>
      </p:sp>
      <p:pic>
        <p:nvPicPr>
          <p:cNvPr id="4" name="Picture 3">
            <a:extLst>
              <a:ext uri="{FF2B5EF4-FFF2-40B4-BE49-F238E27FC236}">
                <a16:creationId xmlns:a16="http://schemas.microsoft.com/office/drawing/2014/main" id="{89DC2364-E9AD-4C77-8E60-17DA146076DB}"/>
              </a:ext>
            </a:extLst>
          </p:cNvPr>
          <p:cNvPicPr>
            <a:picLocks noChangeAspect="1"/>
          </p:cNvPicPr>
          <p:nvPr/>
        </p:nvPicPr>
        <p:blipFill>
          <a:blip r:embed="rId2"/>
          <a:stretch>
            <a:fillRect/>
          </a:stretch>
        </p:blipFill>
        <p:spPr>
          <a:xfrm>
            <a:off x="1460161" y="2194957"/>
            <a:ext cx="9476157" cy="2934743"/>
          </a:xfrm>
          <a:prstGeom prst="rect">
            <a:avLst/>
          </a:prstGeom>
        </p:spPr>
      </p:pic>
      <p:pic>
        <p:nvPicPr>
          <p:cNvPr id="5" name="Picture 4">
            <a:extLst>
              <a:ext uri="{FF2B5EF4-FFF2-40B4-BE49-F238E27FC236}">
                <a16:creationId xmlns:a16="http://schemas.microsoft.com/office/drawing/2014/main" id="{C32AA5A8-F45D-470A-85C3-DABB9A858CEB}"/>
              </a:ext>
            </a:extLst>
          </p:cNvPr>
          <p:cNvPicPr>
            <a:picLocks noChangeAspect="1"/>
          </p:cNvPicPr>
          <p:nvPr/>
        </p:nvPicPr>
        <p:blipFill>
          <a:blip r:embed="rId3"/>
          <a:stretch>
            <a:fillRect/>
          </a:stretch>
        </p:blipFill>
        <p:spPr>
          <a:xfrm>
            <a:off x="10784658" y="6089990"/>
            <a:ext cx="987638" cy="475529"/>
          </a:xfrm>
          <a:prstGeom prst="rect">
            <a:avLst/>
          </a:prstGeom>
        </p:spPr>
      </p:pic>
    </p:spTree>
    <p:extLst>
      <p:ext uri="{BB962C8B-B14F-4D97-AF65-F5344CB8AC3E}">
        <p14:creationId xmlns:p14="http://schemas.microsoft.com/office/powerpoint/2010/main" val="611191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1E476-C49F-4697-A258-2B6581F8DE6C}"/>
              </a:ext>
            </a:extLst>
          </p:cNvPr>
          <p:cNvSpPr>
            <a:spLocks noGrp="1"/>
          </p:cNvSpPr>
          <p:nvPr>
            <p:ph type="title"/>
          </p:nvPr>
        </p:nvSpPr>
        <p:spPr>
          <a:xfrm>
            <a:off x="1379375" y="402448"/>
            <a:ext cx="10515600" cy="1325563"/>
          </a:xfrm>
        </p:spPr>
        <p:txBody>
          <a:bodyPr/>
          <a:lstStyle/>
          <a:p>
            <a:pPr algn="ctr"/>
            <a:r>
              <a:rPr lang="en-US" sz="1800" b="1" dirty="0">
                <a:latin typeface="Franklin Gothic Book" panose="020B0503020102020204" pitchFamily="34" charset="0"/>
                <a:ea typeface="+mn-ea"/>
                <a:cs typeface="+mn-cs"/>
              </a:rPr>
              <a:t>Characteristics of Different Bands</a:t>
            </a:r>
          </a:p>
        </p:txBody>
      </p:sp>
      <p:pic>
        <p:nvPicPr>
          <p:cNvPr id="4" name="Picture 3">
            <a:extLst>
              <a:ext uri="{FF2B5EF4-FFF2-40B4-BE49-F238E27FC236}">
                <a16:creationId xmlns:a16="http://schemas.microsoft.com/office/drawing/2014/main" id="{83E09930-45F7-44CB-AE6C-36CF0E4FD593}"/>
              </a:ext>
            </a:extLst>
          </p:cNvPr>
          <p:cNvPicPr>
            <a:picLocks noChangeAspect="1"/>
          </p:cNvPicPr>
          <p:nvPr/>
        </p:nvPicPr>
        <p:blipFill>
          <a:blip r:embed="rId2"/>
          <a:stretch>
            <a:fillRect/>
          </a:stretch>
        </p:blipFill>
        <p:spPr>
          <a:xfrm>
            <a:off x="2880075" y="1471696"/>
            <a:ext cx="7588032" cy="4618294"/>
          </a:xfrm>
          <a:prstGeom prst="rect">
            <a:avLst/>
          </a:prstGeom>
        </p:spPr>
      </p:pic>
      <p:pic>
        <p:nvPicPr>
          <p:cNvPr id="5" name="Picture 4">
            <a:extLst>
              <a:ext uri="{FF2B5EF4-FFF2-40B4-BE49-F238E27FC236}">
                <a16:creationId xmlns:a16="http://schemas.microsoft.com/office/drawing/2014/main" id="{2CEAE5FD-878B-4FED-B92A-E4566F946AA0}"/>
              </a:ext>
            </a:extLst>
          </p:cNvPr>
          <p:cNvPicPr>
            <a:picLocks noChangeAspect="1"/>
          </p:cNvPicPr>
          <p:nvPr/>
        </p:nvPicPr>
        <p:blipFill>
          <a:blip r:embed="rId3"/>
          <a:stretch>
            <a:fillRect/>
          </a:stretch>
        </p:blipFill>
        <p:spPr>
          <a:xfrm>
            <a:off x="10784658" y="6089990"/>
            <a:ext cx="987638" cy="475529"/>
          </a:xfrm>
          <a:prstGeom prst="rect">
            <a:avLst/>
          </a:prstGeom>
        </p:spPr>
      </p:pic>
    </p:spTree>
    <p:extLst>
      <p:ext uri="{BB962C8B-B14F-4D97-AF65-F5344CB8AC3E}">
        <p14:creationId xmlns:p14="http://schemas.microsoft.com/office/powerpoint/2010/main" val="4106040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083231-8E31-431B-9A43-16912D84ABDB}"/>
              </a:ext>
            </a:extLst>
          </p:cNvPr>
          <p:cNvSpPr txBox="1"/>
          <p:nvPr/>
        </p:nvSpPr>
        <p:spPr>
          <a:xfrm>
            <a:off x="1357681" y="4658559"/>
            <a:ext cx="3826218" cy="268418"/>
          </a:xfrm>
          <a:prstGeom prst="rect">
            <a:avLst/>
          </a:prstGeom>
        </p:spPr>
        <p:txBody>
          <a:bodyPr vert="horz" lIns="91440" tIns="45720" rIns="91440" bIns="45720" rtlCol="0">
            <a:normAutofit fontScale="92500" lnSpcReduction="20000"/>
          </a:bodyPr>
          <a:lstStyle/>
          <a:p>
            <a:pPr>
              <a:lnSpc>
                <a:spcPct val="90000"/>
              </a:lnSpc>
              <a:spcAft>
                <a:spcPts val="600"/>
              </a:spcAft>
            </a:pPr>
            <a:r>
              <a:rPr lang="en-US" sz="1700" b="1" dirty="0">
                <a:latin typeface="Franklin Gothic Book" panose="020B0503020102020204" pitchFamily="34" charset="0"/>
              </a:rPr>
              <a:t>Chris Pearson, President, 5G Americas</a:t>
            </a:r>
          </a:p>
        </p:txBody>
      </p:sp>
      <p:pic>
        <p:nvPicPr>
          <p:cNvPr id="3" name="Picture 2" descr="Woman standing in train">
            <a:extLst>
              <a:ext uri="{FF2B5EF4-FFF2-40B4-BE49-F238E27FC236}">
                <a16:creationId xmlns:a16="http://schemas.microsoft.com/office/drawing/2014/main" id="{F5768B26-CE73-4D8E-9466-FFD6AAC50AA0}"/>
              </a:ext>
            </a:extLst>
          </p:cNvPr>
          <p:cNvPicPr>
            <a:picLocks noChangeAspect="1"/>
          </p:cNvPicPr>
          <p:nvPr/>
        </p:nvPicPr>
        <p:blipFill>
          <a:blip r:embed="rId2" cstate="print">
            <a:extLst>
              <a:ext uri="{28A0092B-C50C-407E-A947-70E740481C1C}">
                <a14:useLocalDpi xmlns:a14="http://schemas.microsoft.com/office/drawing/2010/main" val="0"/>
              </a:ext>
            </a:extLst>
          </a:blip>
          <a:srcRect l="14791" r="14791"/>
          <a:stretch/>
        </p:blipFill>
        <p:spPr>
          <a:xfrm>
            <a:off x="4948188" y="1"/>
            <a:ext cx="7243812" cy="6857999"/>
          </a:xfrm>
          <a:custGeom>
            <a:avLst/>
            <a:gdLst/>
            <a:ahLst/>
            <a:cxnLst/>
            <a:rect l="l" t="t" r="r" b="b"/>
            <a:pathLst>
              <a:path w="7243812" h="6857999">
                <a:moveTo>
                  <a:pt x="609803" y="0"/>
                </a:moveTo>
                <a:lnTo>
                  <a:pt x="1222601" y="0"/>
                </a:lnTo>
                <a:lnTo>
                  <a:pt x="1223032" y="1645"/>
                </a:lnTo>
                <a:lnTo>
                  <a:pt x="1343371" y="1645"/>
                </a:lnTo>
                <a:lnTo>
                  <a:pt x="1343665" y="0"/>
                </a:lnTo>
                <a:lnTo>
                  <a:pt x="1884172" y="0"/>
                </a:lnTo>
                <a:lnTo>
                  <a:pt x="1884280" y="1645"/>
                </a:lnTo>
                <a:lnTo>
                  <a:pt x="7243812" y="1645"/>
                </a:lnTo>
                <a:lnTo>
                  <a:pt x="7243812" y="6857999"/>
                </a:lnTo>
                <a:lnTo>
                  <a:pt x="133676" y="6857999"/>
                </a:lnTo>
                <a:lnTo>
                  <a:pt x="114609" y="6843646"/>
                </a:lnTo>
                <a:cubicBezTo>
                  <a:pt x="106811" y="6836369"/>
                  <a:pt x="103243" y="6828354"/>
                  <a:pt x="111459" y="6817746"/>
                </a:cubicBezTo>
                <a:cubicBezTo>
                  <a:pt x="93943" y="6769544"/>
                  <a:pt x="97901" y="6796071"/>
                  <a:pt x="113412" y="6759582"/>
                </a:cubicBezTo>
                <a:cubicBezTo>
                  <a:pt x="110188" y="6732087"/>
                  <a:pt x="99653" y="6727133"/>
                  <a:pt x="100729" y="6705297"/>
                </a:cubicBezTo>
                <a:cubicBezTo>
                  <a:pt x="94563" y="6675394"/>
                  <a:pt x="99792" y="6669536"/>
                  <a:pt x="87662" y="6640957"/>
                </a:cubicBezTo>
                <a:cubicBezTo>
                  <a:pt x="74199" y="6591883"/>
                  <a:pt x="82185" y="6576319"/>
                  <a:pt x="83084" y="6541313"/>
                </a:cubicBezTo>
                <a:cubicBezTo>
                  <a:pt x="82225" y="6490855"/>
                  <a:pt x="67640" y="6422980"/>
                  <a:pt x="59444" y="6370251"/>
                </a:cubicBezTo>
                <a:cubicBezTo>
                  <a:pt x="51248" y="6317522"/>
                  <a:pt x="30729" y="6270972"/>
                  <a:pt x="33908" y="6224938"/>
                </a:cubicBezTo>
                <a:lnTo>
                  <a:pt x="30063" y="6089693"/>
                </a:lnTo>
                <a:cubicBezTo>
                  <a:pt x="25730" y="6032039"/>
                  <a:pt x="3474" y="5997051"/>
                  <a:pt x="29101" y="5973994"/>
                </a:cubicBezTo>
                <a:cubicBezTo>
                  <a:pt x="17018" y="5940131"/>
                  <a:pt x="41135" y="5955713"/>
                  <a:pt x="33855" y="5939847"/>
                </a:cubicBezTo>
                <a:lnTo>
                  <a:pt x="12982" y="5906467"/>
                </a:lnTo>
                <a:lnTo>
                  <a:pt x="8416" y="5862699"/>
                </a:lnTo>
                <a:cubicBezTo>
                  <a:pt x="7895" y="5838948"/>
                  <a:pt x="8409" y="5853058"/>
                  <a:pt x="12052" y="5823324"/>
                </a:cubicBezTo>
                <a:cubicBezTo>
                  <a:pt x="11631" y="5805291"/>
                  <a:pt x="11213" y="5787258"/>
                  <a:pt x="10793" y="5769225"/>
                </a:cubicBezTo>
                <a:cubicBezTo>
                  <a:pt x="17866" y="5738356"/>
                  <a:pt x="19121" y="5696311"/>
                  <a:pt x="25986" y="5667896"/>
                </a:cubicBezTo>
                <a:cubicBezTo>
                  <a:pt x="16329" y="5647975"/>
                  <a:pt x="42195" y="5619318"/>
                  <a:pt x="43687" y="5594585"/>
                </a:cubicBezTo>
                <a:cubicBezTo>
                  <a:pt x="32512" y="5517959"/>
                  <a:pt x="44052" y="5536542"/>
                  <a:pt x="40019" y="5464225"/>
                </a:cubicBezTo>
                <a:cubicBezTo>
                  <a:pt x="32676" y="5400671"/>
                  <a:pt x="26469" y="5311951"/>
                  <a:pt x="22904" y="5269726"/>
                </a:cubicBezTo>
                <a:cubicBezTo>
                  <a:pt x="19341" y="5227501"/>
                  <a:pt x="14742" y="5212581"/>
                  <a:pt x="18628" y="5210876"/>
                </a:cubicBezTo>
                <a:cubicBezTo>
                  <a:pt x="-20300" y="5161742"/>
                  <a:pt x="15511" y="5141336"/>
                  <a:pt x="5392" y="5111369"/>
                </a:cubicBezTo>
                <a:cubicBezTo>
                  <a:pt x="10662" y="5053859"/>
                  <a:pt x="15546" y="5034036"/>
                  <a:pt x="13324" y="5009272"/>
                </a:cubicBezTo>
                <a:cubicBezTo>
                  <a:pt x="25126" y="4982633"/>
                  <a:pt x="74251" y="4956261"/>
                  <a:pt x="48699" y="4925805"/>
                </a:cubicBezTo>
                <a:cubicBezTo>
                  <a:pt x="76704" y="4931200"/>
                  <a:pt x="39437" y="4888353"/>
                  <a:pt x="62925" y="4877992"/>
                </a:cubicBezTo>
                <a:cubicBezTo>
                  <a:pt x="82480" y="4871554"/>
                  <a:pt x="75731" y="4857054"/>
                  <a:pt x="79496" y="4844323"/>
                </a:cubicBezTo>
                <a:cubicBezTo>
                  <a:pt x="97657" y="4832308"/>
                  <a:pt x="110974" y="4752352"/>
                  <a:pt x="101400" y="4733115"/>
                </a:cubicBezTo>
                <a:cubicBezTo>
                  <a:pt x="108185" y="4679357"/>
                  <a:pt x="119720" y="4662889"/>
                  <a:pt x="111223" y="4625153"/>
                </a:cubicBezTo>
                <a:cubicBezTo>
                  <a:pt x="106592" y="4588197"/>
                  <a:pt x="114401" y="4567830"/>
                  <a:pt x="126359" y="4539168"/>
                </a:cubicBezTo>
                <a:cubicBezTo>
                  <a:pt x="126535" y="4522289"/>
                  <a:pt x="126710" y="4505410"/>
                  <a:pt x="126886" y="4488531"/>
                </a:cubicBezTo>
                <a:cubicBezTo>
                  <a:pt x="126165" y="4473140"/>
                  <a:pt x="132917" y="4437329"/>
                  <a:pt x="135099" y="4411258"/>
                </a:cubicBezTo>
                <a:cubicBezTo>
                  <a:pt x="107667" y="4345686"/>
                  <a:pt x="146840" y="4280033"/>
                  <a:pt x="132327" y="4219510"/>
                </a:cubicBezTo>
                <a:cubicBezTo>
                  <a:pt x="138549" y="4158987"/>
                  <a:pt x="124091" y="4192084"/>
                  <a:pt x="172424" y="4048117"/>
                </a:cubicBezTo>
                <a:cubicBezTo>
                  <a:pt x="167703" y="4015047"/>
                  <a:pt x="203806" y="3905047"/>
                  <a:pt x="177666" y="3878222"/>
                </a:cubicBezTo>
                <a:cubicBezTo>
                  <a:pt x="167714" y="3821305"/>
                  <a:pt x="183914" y="3845122"/>
                  <a:pt x="156982" y="3778166"/>
                </a:cubicBezTo>
                <a:cubicBezTo>
                  <a:pt x="160365" y="3760234"/>
                  <a:pt x="142791" y="3724716"/>
                  <a:pt x="142115" y="3707357"/>
                </a:cubicBezTo>
                <a:cubicBezTo>
                  <a:pt x="139253" y="3688591"/>
                  <a:pt x="140202" y="3672776"/>
                  <a:pt x="139805" y="3665569"/>
                </a:cubicBezTo>
                <a:cubicBezTo>
                  <a:pt x="139778" y="3665084"/>
                  <a:pt x="139750" y="3664599"/>
                  <a:pt x="139723" y="3664114"/>
                </a:cubicBezTo>
                <a:lnTo>
                  <a:pt x="134134" y="3653088"/>
                </a:lnTo>
                <a:lnTo>
                  <a:pt x="126568" y="3641228"/>
                </a:lnTo>
                <a:cubicBezTo>
                  <a:pt x="126560" y="3629488"/>
                  <a:pt x="126549" y="3617747"/>
                  <a:pt x="126540" y="3606007"/>
                </a:cubicBezTo>
                <a:lnTo>
                  <a:pt x="134645" y="3597336"/>
                </a:lnTo>
                <a:lnTo>
                  <a:pt x="131649" y="3586412"/>
                </a:lnTo>
                <a:lnTo>
                  <a:pt x="134221" y="3569719"/>
                </a:lnTo>
                <a:lnTo>
                  <a:pt x="133795" y="3568021"/>
                </a:lnTo>
                <a:lnTo>
                  <a:pt x="130189" y="3553678"/>
                </a:lnTo>
                <a:lnTo>
                  <a:pt x="129827" y="3552249"/>
                </a:lnTo>
                <a:lnTo>
                  <a:pt x="122183" y="3542019"/>
                </a:lnTo>
                <a:lnTo>
                  <a:pt x="112426" y="3531201"/>
                </a:lnTo>
                <a:lnTo>
                  <a:pt x="105626" y="3496391"/>
                </a:lnTo>
                <a:lnTo>
                  <a:pt x="111971" y="3486850"/>
                </a:lnTo>
                <a:lnTo>
                  <a:pt x="106910" y="3476412"/>
                </a:lnTo>
                <a:cubicBezTo>
                  <a:pt x="105781" y="3466028"/>
                  <a:pt x="105824" y="3433967"/>
                  <a:pt x="105209" y="3424545"/>
                </a:cubicBezTo>
                <a:lnTo>
                  <a:pt x="103215" y="3419880"/>
                </a:lnTo>
                <a:lnTo>
                  <a:pt x="104953" y="3415218"/>
                </a:lnTo>
                <a:lnTo>
                  <a:pt x="101255" y="3409825"/>
                </a:lnTo>
                <a:lnTo>
                  <a:pt x="103044" y="3407057"/>
                </a:lnTo>
                <a:lnTo>
                  <a:pt x="89764" y="3378959"/>
                </a:lnTo>
                <a:lnTo>
                  <a:pt x="83991" y="3362948"/>
                </a:lnTo>
                <a:lnTo>
                  <a:pt x="66858" y="3332072"/>
                </a:lnTo>
                <a:lnTo>
                  <a:pt x="69057" y="3325671"/>
                </a:lnTo>
                <a:lnTo>
                  <a:pt x="51631" y="3278130"/>
                </a:lnTo>
                <a:lnTo>
                  <a:pt x="53959" y="3277179"/>
                </a:lnTo>
                <a:lnTo>
                  <a:pt x="60205" y="3262610"/>
                </a:lnTo>
                <a:lnTo>
                  <a:pt x="58998" y="3258677"/>
                </a:lnTo>
                <a:cubicBezTo>
                  <a:pt x="46010" y="3210316"/>
                  <a:pt x="80872" y="3236545"/>
                  <a:pt x="45170" y="3180546"/>
                </a:cubicBezTo>
                <a:cubicBezTo>
                  <a:pt x="53643" y="3171780"/>
                  <a:pt x="52550" y="3163902"/>
                  <a:pt x="45228" y="3151828"/>
                </a:cubicBezTo>
                <a:cubicBezTo>
                  <a:pt x="39651" y="3128169"/>
                  <a:pt x="64667" y="3124610"/>
                  <a:pt x="45020" y="3103777"/>
                </a:cubicBezTo>
                <a:cubicBezTo>
                  <a:pt x="59127" y="3105196"/>
                  <a:pt x="41123" y="3057428"/>
                  <a:pt x="57092" y="3065434"/>
                </a:cubicBezTo>
                <a:cubicBezTo>
                  <a:pt x="55435" y="3051512"/>
                  <a:pt x="40803" y="3032637"/>
                  <a:pt x="35088" y="3020247"/>
                </a:cubicBezTo>
                <a:cubicBezTo>
                  <a:pt x="32503" y="3002537"/>
                  <a:pt x="18197" y="3001119"/>
                  <a:pt x="22803" y="2991092"/>
                </a:cubicBezTo>
                <a:cubicBezTo>
                  <a:pt x="24338" y="2987749"/>
                  <a:pt x="27975" y="2983455"/>
                  <a:pt x="34850" y="2977278"/>
                </a:cubicBezTo>
                <a:cubicBezTo>
                  <a:pt x="22587" y="2954448"/>
                  <a:pt x="35600" y="2946689"/>
                  <a:pt x="36223" y="2911749"/>
                </a:cubicBezTo>
                <a:cubicBezTo>
                  <a:pt x="35158" y="2886513"/>
                  <a:pt x="29761" y="2843788"/>
                  <a:pt x="28462" y="2825860"/>
                </a:cubicBezTo>
                <a:cubicBezTo>
                  <a:pt x="28449" y="2818634"/>
                  <a:pt x="28437" y="2811409"/>
                  <a:pt x="28424" y="2804183"/>
                </a:cubicBezTo>
                <a:lnTo>
                  <a:pt x="21292" y="2790136"/>
                </a:lnTo>
                <a:lnTo>
                  <a:pt x="16179" y="2760208"/>
                </a:lnTo>
                <a:lnTo>
                  <a:pt x="22858" y="2751112"/>
                </a:lnTo>
                <a:lnTo>
                  <a:pt x="18505" y="2740278"/>
                </a:lnTo>
                <a:lnTo>
                  <a:pt x="22482" y="2726489"/>
                </a:lnTo>
                <a:lnTo>
                  <a:pt x="18175" y="2725052"/>
                </a:lnTo>
                <a:lnTo>
                  <a:pt x="10521" y="2715895"/>
                </a:lnTo>
                <a:lnTo>
                  <a:pt x="25499" y="2665666"/>
                </a:lnTo>
                <a:lnTo>
                  <a:pt x="30658" y="2635351"/>
                </a:lnTo>
                <a:cubicBezTo>
                  <a:pt x="30723" y="2625597"/>
                  <a:pt x="30791" y="2615842"/>
                  <a:pt x="30857" y="2606088"/>
                </a:cubicBezTo>
                <a:lnTo>
                  <a:pt x="37532" y="2596456"/>
                </a:lnTo>
                <a:cubicBezTo>
                  <a:pt x="41239" y="2582253"/>
                  <a:pt x="34640" y="2564757"/>
                  <a:pt x="36511" y="2549900"/>
                </a:cubicBezTo>
                <a:lnTo>
                  <a:pt x="53712" y="2496499"/>
                </a:lnTo>
                <a:cubicBezTo>
                  <a:pt x="53527" y="2492743"/>
                  <a:pt x="64725" y="2449625"/>
                  <a:pt x="64540" y="2445869"/>
                </a:cubicBezTo>
                <a:cubicBezTo>
                  <a:pt x="61940" y="2441580"/>
                  <a:pt x="65575" y="2413465"/>
                  <a:pt x="64348" y="2408995"/>
                </a:cubicBezTo>
                <a:cubicBezTo>
                  <a:pt x="100333" y="2407546"/>
                  <a:pt x="71752" y="2329020"/>
                  <a:pt x="101725" y="2335735"/>
                </a:cubicBezTo>
                <a:cubicBezTo>
                  <a:pt x="120512" y="2299003"/>
                  <a:pt x="138791" y="2291744"/>
                  <a:pt x="147278" y="2260088"/>
                </a:cubicBezTo>
                <a:cubicBezTo>
                  <a:pt x="152668" y="2224200"/>
                  <a:pt x="143589" y="2220953"/>
                  <a:pt x="152643" y="2193455"/>
                </a:cubicBezTo>
                <a:cubicBezTo>
                  <a:pt x="152701" y="2159228"/>
                  <a:pt x="131577" y="2138038"/>
                  <a:pt x="161815" y="2107942"/>
                </a:cubicBezTo>
                <a:lnTo>
                  <a:pt x="168884" y="2024270"/>
                </a:lnTo>
                <a:lnTo>
                  <a:pt x="210800" y="1969445"/>
                </a:lnTo>
                <a:lnTo>
                  <a:pt x="215063" y="1961162"/>
                </a:lnTo>
                <a:lnTo>
                  <a:pt x="226767" y="1945112"/>
                </a:lnTo>
                <a:lnTo>
                  <a:pt x="225906" y="1942021"/>
                </a:lnTo>
                <a:lnTo>
                  <a:pt x="220555" y="1935584"/>
                </a:lnTo>
                <a:cubicBezTo>
                  <a:pt x="220179" y="1930292"/>
                  <a:pt x="223282" y="1914884"/>
                  <a:pt x="223648" y="1910265"/>
                </a:cubicBezTo>
                <a:cubicBezTo>
                  <a:pt x="221934" y="1909994"/>
                  <a:pt x="221895" y="1909162"/>
                  <a:pt x="222758" y="1907867"/>
                </a:cubicBezTo>
                <a:lnTo>
                  <a:pt x="229387" y="1899379"/>
                </a:lnTo>
                <a:lnTo>
                  <a:pt x="231548" y="1895114"/>
                </a:lnTo>
                <a:lnTo>
                  <a:pt x="216553" y="1892417"/>
                </a:lnTo>
                <a:cubicBezTo>
                  <a:pt x="209075" y="1884999"/>
                  <a:pt x="222114" y="1866643"/>
                  <a:pt x="209739" y="1861483"/>
                </a:cubicBezTo>
                <a:cubicBezTo>
                  <a:pt x="214584" y="1853278"/>
                  <a:pt x="219066" y="1844665"/>
                  <a:pt x="222950" y="1835810"/>
                </a:cubicBezTo>
                <a:lnTo>
                  <a:pt x="224812" y="1830569"/>
                </a:lnTo>
                <a:lnTo>
                  <a:pt x="224522" y="1830429"/>
                </a:lnTo>
                <a:cubicBezTo>
                  <a:pt x="224224" y="1829219"/>
                  <a:pt x="224571" y="1827468"/>
                  <a:pt x="225830" y="1824832"/>
                </a:cubicBezTo>
                <a:lnTo>
                  <a:pt x="228207" y="1821003"/>
                </a:lnTo>
                <a:lnTo>
                  <a:pt x="230878" y="1807109"/>
                </a:lnTo>
                <a:lnTo>
                  <a:pt x="227355" y="1805316"/>
                </a:lnTo>
                <a:lnTo>
                  <a:pt x="228132" y="1804434"/>
                </a:lnTo>
                <a:cubicBezTo>
                  <a:pt x="237533" y="1798221"/>
                  <a:pt x="248274" y="1797417"/>
                  <a:pt x="223762" y="1784314"/>
                </a:cubicBezTo>
                <a:cubicBezTo>
                  <a:pt x="240655" y="1769422"/>
                  <a:pt x="224912" y="1763793"/>
                  <a:pt x="226521" y="1740358"/>
                </a:cubicBezTo>
                <a:cubicBezTo>
                  <a:pt x="240385" y="1732435"/>
                  <a:pt x="239102" y="1724301"/>
                  <a:pt x="233164" y="1715685"/>
                </a:cubicBezTo>
                <a:cubicBezTo>
                  <a:pt x="245499" y="1694404"/>
                  <a:pt x="240415" y="1672675"/>
                  <a:pt x="245819" y="1647555"/>
                </a:cubicBezTo>
                <a:cubicBezTo>
                  <a:pt x="268668" y="1622803"/>
                  <a:pt x="248434" y="1605585"/>
                  <a:pt x="254317" y="1578752"/>
                </a:cubicBezTo>
                <a:lnTo>
                  <a:pt x="249918" y="1546022"/>
                </a:lnTo>
                <a:cubicBezTo>
                  <a:pt x="251996" y="1543635"/>
                  <a:pt x="248777" y="1521210"/>
                  <a:pt x="248927" y="1519929"/>
                </a:cubicBezTo>
                <a:lnTo>
                  <a:pt x="248704" y="1519731"/>
                </a:lnTo>
                <a:lnTo>
                  <a:pt x="252245" y="1514846"/>
                </a:lnTo>
                <a:cubicBezTo>
                  <a:pt x="255314" y="1501295"/>
                  <a:pt x="252199" y="1477394"/>
                  <a:pt x="254681" y="1463304"/>
                </a:cubicBezTo>
                <a:cubicBezTo>
                  <a:pt x="257024" y="1459891"/>
                  <a:pt x="268983" y="1432466"/>
                  <a:pt x="267138" y="1430305"/>
                </a:cubicBezTo>
                <a:lnTo>
                  <a:pt x="266110" y="1429568"/>
                </a:lnTo>
                <a:lnTo>
                  <a:pt x="286784" y="1404045"/>
                </a:lnTo>
                <a:lnTo>
                  <a:pt x="294521" y="1360879"/>
                </a:lnTo>
                <a:lnTo>
                  <a:pt x="324750" y="1301993"/>
                </a:lnTo>
                <a:lnTo>
                  <a:pt x="328780" y="1210776"/>
                </a:lnTo>
                <a:cubicBezTo>
                  <a:pt x="344171" y="1197232"/>
                  <a:pt x="343390" y="1192124"/>
                  <a:pt x="346123" y="1157176"/>
                </a:cubicBezTo>
                <a:cubicBezTo>
                  <a:pt x="359383" y="1110140"/>
                  <a:pt x="355619" y="1111028"/>
                  <a:pt x="349331" y="1063288"/>
                </a:cubicBezTo>
                <a:cubicBezTo>
                  <a:pt x="364194" y="1005331"/>
                  <a:pt x="362778" y="969963"/>
                  <a:pt x="431245" y="889417"/>
                </a:cubicBezTo>
                <a:lnTo>
                  <a:pt x="459477" y="816346"/>
                </a:lnTo>
                <a:cubicBezTo>
                  <a:pt x="465006" y="808083"/>
                  <a:pt x="496978" y="764380"/>
                  <a:pt x="489268" y="752692"/>
                </a:cubicBezTo>
                <a:lnTo>
                  <a:pt x="505368" y="724368"/>
                </a:lnTo>
                <a:lnTo>
                  <a:pt x="511178" y="722494"/>
                </a:lnTo>
                <a:lnTo>
                  <a:pt x="514451" y="717531"/>
                </a:lnTo>
                <a:cubicBezTo>
                  <a:pt x="514171" y="710761"/>
                  <a:pt x="513893" y="703992"/>
                  <a:pt x="513612" y="697222"/>
                </a:cubicBezTo>
                <a:cubicBezTo>
                  <a:pt x="513272" y="693376"/>
                  <a:pt x="513720" y="690905"/>
                  <a:pt x="514772" y="689289"/>
                </a:cubicBezTo>
                <a:lnTo>
                  <a:pt x="515249" y="689151"/>
                </a:lnTo>
                <a:cubicBezTo>
                  <a:pt x="515320" y="686637"/>
                  <a:pt x="515389" y="684122"/>
                  <a:pt x="515461" y="681608"/>
                </a:cubicBezTo>
                <a:cubicBezTo>
                  <a:pt x="522970" y="666964"/>
                  <a:pt x="551123" y="617831"/>
                  <a:pt x="560298" y="601285"/>
                </a:cubicBezTo>
                <a:cubicBezTo>
                  <a:pt x="558549" y="585107"/>
                  <a:pt x="540289" y="573171"/>
                  <a:pt x="570504" y="582332"/>
                </a:cubicBezTo>
                <a:cubicBezTo>
                  <a:pt x="570816" y="577121"/>
                  <a:pt x="573898" y="574271"/>
                  <a:pt x="578347" y="572511"/>
                </a:cubicBezTo>
                <a:lnTo>
                  <a:pt x="580375" y="572092"/>
                </a:lnTo>
                <a:lnTo>
                  <a:pt x="575722" y="536015"/>
                </a:lnTo>
                <a:lnTo>
                  <a:pt x="578705" y="531675"/>
                </a:lnTo>
                <a:lnTo>
                  <a:pt x="564084" y="491380"/>
                </a:lnTo>
                <a:cubicBezTo>
                  <a:pt x="560969" y="487340"/>
                  <a:pt x="560134" y="482008"/>
                  <a:pt x="564457" y="473782"/>
                </a:cubicBezTo>
                <a:lnTo>
                  <a:pt x="566413" y="472000"/>
                </a:lnTo>
                <a:lnTo>
                  <a:pt x="584600" y="354566"/>
                </a:lnTo>
                <a:cubicBezTo>
                  <a:pt x="586100" y="325288"/>
                  <a:pt x="584583" y="317533"/>
                  <a:pt x="588077" y="265704"/>
                </a:cubicBezTo>
                <a:cubicBezTo>
                  <a:pt x="588008" y="205530"/>
                  <a:pt x="578491" y="226511"/>
                  <a:pt x="580576" y="187093"/>
                </a:cubicBezTo>
                <a:cubicBezTo>
                  <a:pt x="579265" y="162458"/>
                  <a:pt x="569240" y="117589"/>
                  <a:pt x="587928" y="130336"/>
                </a:cubicBezTo>
                <a:cubicBezTo>
                  <a:pt x="552635" y="69804"/>
                  <a:pt x="604651" y="82036"/>
                  <a:pt x="593881" y="17287"/>
                </a:cubicBezTo>
                <a:cubicBezTo>
                  <a:pt x="600399" y="13784"/>
                  <a:pt x="605413" y="8440"/>
                  <a:pt x="609224" y="1705"/>
                </a:cubicBezTo>
                <a:close/>
              </a:path>
            </a:pathLst>
          </a:custGeom>
        </p:spPr>
      </p:pic>
      <p:pic>
        <p:nvPicPr>
          <p:cNvPr id="6" name="Picture 5">
            <a:extLst>
              <a:ext uri="{FF2B5EF4-FFF2-40B4-BE49-F238E27FC236}">
                <a16:creationId xmlns:a16="http://schemas.microsoft.com/office/drawing/2014/main" id="{A7536636-4179-4B35-AD27-10768160F513}"/>
              </a:ext>
            </a:extLst>
          </p:cNvPr>
          <p:cNvPicPr>
            <a:picLocks noChangeAspect="1"/>
          </p:cNvPicPr>
          <p:nvPr/>
        </p:nvPicPr>
        <p:blipFill>
          <a:blip r:embed="rId3"/>
          <a:stretch>
            <a:fillRect/>
          </a:stretch>
        </p:blipFill>
        <p:spPr>
          <a:xfrm>
            <a:off x="289623" y="6242359"/>
            <a:ext cx="993734" cy="475529"/>
          </a:xfrm>
          <a:prstGeom prst="rect">
            <a:avLst/>
          </a:prstGeom>
        </p:spPr>
      </p:pic>
      <p:sp>
        <p:nvSpPr>
          <p:cNvPr id="12" name="TextBox 11">
            <a:extLst>
              <a:ext uri="{FF2B5EF4-FFF2-40B4-BE49-F238E27FC236}">
                <a16:creationId xmlns:a16="http://schemas.microsoft.com/office/drawing/2014/main" id="{E563709B-A0E3-4054-AA36-42540AE5E19C}"/>
              </a:ext>
            </a:extLst>
          </p:cNvPr>
          <p:cNvSpPr txBox="1"/>
          <p:nvPr/>
        </p:nvSpPr>
        <p:spPr>
          <a:xfrm>
            <a:off x="638590" y="844183"/>
            <a:ext cx="4211706" cy="3365537"/>
          </a:xfrm>
          <a:prstGeom prst="rect">
            <a:avLst/>
          </a:prstGeom>
          <a:noFill/>
        </p:spPr>
        <p:txBody>
          <a:bodyPr wrap="square">
            <a:spAutoFit/>
          </a:bodyPr>
          <a:lstStyle/>
          <a:p>
            <a:pPr>
              <a:lnSpc>
                <a:spcPct val="150000"/>
              </a:lnSpc>
              <a:spcAft>
                <a:spcPts val="600"/>
              </a:spcAft>
            </a:pPr>
            <a:r>
              <a:rPr lang="en-US" sz="1800" dirty="0">
                <a:effectLst/>
                <a:latin typeface="Franklin Gothic Book" panose="020B0503020102020204" pitchFamily="34" charset="0"/>
                <a:ea typeface="Calibri" panose="020F0502020204030204" pitchFamily="34" charset="0"/>
                <a:cs typeface="Times New Roman" panose="02020603050405020304" pitchFamily="18" charset="0"/>
              </a:rPr>
              <a:t>“After three years of 5G network deployments, the industry is moving toward the enhancement phase of this generation of wireless cellular.  These networks are beginning to change the technology landscape for new applications with their high data speeds and very low latencies.”</a:t>
            </a:r>
            <a:endParaRPr lang="en-US" sz="1400" dirty="0">
              <a:latin typeface="Franklin Gothic Book" panose="020B0503020102020204" pitchFamily="34" charset="0"/>
            </a:endParaRPr>
          </a:p>
        </p:txBody>
      </p:sp>
    </p:spTree>
    <p:extLst>
      <p:ext uri="{BB962C8B-B14F-4D97-AF65-F5344CB8AC3E}">
        <p14:creationId xmlns:p14="http://schemas.microsoft.com/office/powerpoint/2010/main" val="961927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usinessman text messaging">
            <a:extLst>
              <a:ext uri="{FF2B5EF4-FFF2-40B4-BE49-F238E27FC236}">
                <a16:creationId xmlns:a16="http://schemas.microsoft.com/office/drawing/2014/main" id="{A1B6D6F9-11F2-4FE1-8EC4-499C27DCEB0C}"/>
              </a:ext>
            </a:extLst>
          </p:cNvPr>
          <p:cNvPicPr>
            <a:picLocks noChangeAspect="1"/>
          </p:cNvPicPr>
          <p:nvPr/>
        </p:nvPicPr>
        <p:blipFill>
          <a:blip r:embed="rId2">
            <a:extLst>
              <a:ext uri="{28A0092B-C50C-407E-A947-70E740481C1C}">
                <a14:useLocalDpi xmlns:a14="http://schemas.microsoft.com/office/drawing/2010/main" val="0"/>
              </a:ext>
            </a:extLst>
          </a:blip>
          <a:srcRect t="7872" b="7872"/>
          <a:stretch/>
        </p:blipFill>
        <p:spPr>
          <a:xfrm>
            <a:off x="0" y="0"/>
            <a:ext cx="12191980" cy="6856718"/>
          </a:xfrm>
          <a:prstGeom prst="rect">
            <a:avLst/>
          </a:prstGeom>
        </p:spPr>
      </p:pic>
      <p:sp>
        <p:nvSpPr>
          <p:cNvPr id="10" name="Rectangle 9">
            <a:extLst>
              <a:ext uri="{FF2B5EF4-FFF2-40B4-BE49-F238E27FC236}">
                <a16:creationId xmlns:a16="http://schemas.microsoft.com/office/drawing/2014/main" id="{74C9CB22-31FF-4A31-A4AC-7BBEDCDE19B4}"/>
              </a:ext>
            </a:extLst>
          </p:cNvPr>
          <p:cNvSpPr/>
          <p:nvPr/>
        </p:nvSpPr>
        <p:spPr>
          <a:xfrm>
            <a:off x="0" y="2425933"/>
            <a:ext cx="12192000" cy="2335695"/>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EB4B9BF-6E14-40E6-9311-93CF6C260046}"/>
              </a:ext>
            </a:extLst>
          </p:cNvPr>
          <p:cNvSpPr txBox="1"/>
          <p:nvPr/>
        </p:nvSpPr>
        <p:spPr>
          <a:xfrm>
            <a:off x="526774" y="2534259"/>
            <a:ext cx="8189843" cy="1703543"/>
          </a:xfrm>
          <a:prstGeom prst="rect">
            <a:avLst/>
          </a:prstGeom>
          <a:noFill/>
        </p:spPr>
        <p:txBody>
          <a:bodyPr wrap="square">
            <a:spAutoFit/>
          </a:bodyPr>
          <a:lstStyle/>
          <a:p>
            <a:pPr>
              <a:lnSpc>
                <a:spcPct val="150000"/>
              </a:lnSpc>
            </a:pPr>
            <a:r>
              <a:rPr lang="en-US" sz="1800" dirty="0">
                <a:solidFill>
                  <a:srgbClr val="000000"/>
                </a:solidFill>
                <a:effectLst/>
                <a:latin typeface="Franklin Gothic Book" panose="020B0503020102020204" pitchFamily="34" charset="0"/>
                <a:ea typeface="Calibri" panose="020F0502020204030204" pitchFamily="34" charset="0"/>
              </a:rPr>
              <a:t>“The sheer flexibility of 5G wireless cellular networks will continue to drive innovative use cases. More 5G capabilities will emerge as key enabling technologies and standardized 5G radio and core network architecture are developed, bringing about new use cases to many industry verticals.”</a:t>
            </a:r>
            <a:endParaRPr lang="en-US" dirty="0">
              <a:latin typeface="Franklin Gothic Book" panose="020B0503020102020204" pitchFamily="34" charset="0"/>
            </a:endParaRPr>
          </a:p>
        </p:txBody>
      </p:sp>
      <p:sp>
        <p:nvSpPr>
          <p:cNvPr id="14" name="TextBox 13">
            <a:extLst>
              <a:ext uri="{FF2B5EF4-FFF2-40B4-BE49-F238E27FC236}">
                <a16:creationId xmlns:a16="http://schemas.microsoft.com/office/drawing/2014/main" id="{1622BCC9-272E-42F0-B409-FE75B3412947}"/>
              </a:ext>
            </a:extLst>
          </p:cNvPr>
          <p:cNvSpPr txBox="1"/>
          <p:nvPr/>
        </p:nvSpPr>
        <p:spPr>
          <a:xfrm>
            <a:off x="8788893" y="3039782"/>
            <a:ext cx="3257333" cy="1015663"/>
          </a:xfrm>
          <a:prstGeom prst="rect">
            <a:avLst/>
          </a:prstGeom>
          <a:noFill/>
        </p:spPr>
        <p:txBody>
          <a:bodyPr wrap="square">
            <a:spAutoFit/>
          </a:bodyPr>
          <a:lstStyle/>
          <a:p>
            <a:r>
              <a:rPr lang="en-US" dirty="0">
                <a:latin typeface="FranklinGothicURWDem" panose="00000700000000000000" pitchFamily="50" charset="0"/>
              </a:rPr>
              <a:t>Brian Daly,</a:t>
            </a:r>
          </a:p>
          <a:p>
            <a:r>
              <a:rPr lang="en-US" sz="1400" dirty="0">
                <a:solidFill>
                  <a:srgbClr val="000000"/>
                </a:solidFill>
                <a:latin typeface="Franklin Gothic Book" panose="020B0503020102020204" pitchFamily="34" charset="0"/>
              </a:rPr>
              <a:t>5G Americas working group leader and Assistant Vice President, Standards &amp; Industry Alliances for AT&amp;T</a:t>
            </a:r>
          </a:p>
        </p:txBody>
      </p:sp>
      <p:pic>
        <p:nvPicPr>
          <p:cNvPr id="15" name="Imagen 9">
            <a:extLst>
              <a:ext uri="{FF2B5EF4-FFF2-40B4-BE49-F238E27FC236}">
                <a16:creationId xmlns:a16="http://schemas.microsoft.com/office/drawing/2014/main" id="{F81980B0-8584-4F2B-AA8E-2A63922EFF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73319" y="5938088"/>
            <a:ext cx="1070593" cy="513884"/>
          </a:xfrm>
          <a:prstGeom prst="rect">
            <a:avLst/>
          </a:prstGeom>
        </p:spPr>
      </p:pic>
    </p:spTree>
    <p:extLst>
      <p:ext uri="{BB962C8B-B14F-4D97-AF65-F5344CB8AC3E}">
        <p14:creationId xmlns:p14="http://schemas.microsoft.com/office/powerpoint/2010/main" val="18670550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64BC072-A918-4845-A650-7A931778C819}"/>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a:solidFill>
                  <a:schemeClr val="bg1"/>
                </a:solidFill>
                <a:latin typeface="+mj-lt"/>
                <a:ea typeface="+mj-ea"/>
                <a:cs typeface="+mj-cs"/>
              </a:rPr>
              <a:t>5G Deployment Models </a:t>
            </a:r>
          </a:p>
        </p:txBody>
      </p:sp>
      <p:pic>
        <p:nvPicPr>
          <p:cNvPr id="8" name="Picture 7">
            <a:extLst>
              <a:ext uri="{FF2B5EF4-FFF2-40B4-BE49-F238E27FC236}">
                <a16:creationId xmlns:a16="http://schemas.microsoft.com/office/drawing/2014/main" id="{36FCE1F8-47A4-4C53-9683-5F1FB7EC9099}"/>
              </a:ext>
            </a:extLst>
          </p:cNvPr>
          <p:cNvPicPr>
            <a:picLocks noChangeAspect="1"/>
          </p:cNvPicPr>
          <p:nvPr/>
        </p:nvPicPr>
        <p:blipFill>
          <a:blip r:embed="rId2"/>
          <a:stretch>
            <a:fillRect/>
          </a:stretch>
        </p:blipFill>
        <p:spPr>
          <a:xfrm>
            <a:off x="10900708" y="6138716"/>
            <a:ext cx="993734" cy="475529"/>
          </a:xfrm>
          <a:prstGeom prst="rect">
            <a:avLst/>
          </a:prstGeom>
        </p:spPr>
      </p:pic>
      <p:pic>
        <p:nvPicPr>
          <p:cNvPr id="2" name="Picture 1">
            <a:extLst>
              <a:ext uri="{FF2B5EF4-FFF2-40B4-BE49-F238E27FC236}">
                <a16:creationId xmlns:a16="http://schemas.microsoft.com/office/drawing/2014/main" id="{966708AB-B94D-4E41-948C-1A7914B40BF8}"/>
              </a:ext>
            </a:extLst>
          </p:cNvPr>
          <p:cNvPicPr>
            <a:picLocks noChangeAspect="1"/>
          </p:cNvPicPr>
          <p:nvPr/>
        </p:nvPicPr>
        <p:blipFill>
          <a:blip r:embed="rId3"/>
          <a:stretch>
            <a:fillRect/>
          </a:stretch>
        </p:blipFill>
        <p:spPr>
          <a:xfrm>
            <a:off x="1604866" y="1297099"/>
            <a:ext cx="8582865" cy="4841617"/>
          </a:xfrm>
          <a:prstGeom prst="rect">
            <a:avLst/>
          </a:prstGeom>
        </p:spPr>
      </p:pic>
      <p:sp>
        <p:nvSpPr>
          <p:cNvPr id="7" name="TextBox 6">
            <a:extLst>
              <a:ext uri="{FF2B5EF4-FFF2-40B4-BE49-F238E27FC236}">
                <a16:creationId xmlns:a16="http://schemas.microsoft.com/office/drawing/2014/main" id="{04D94DDE-F589-49AB-B08C-D16374CD0177}"/>
              </a:ext>
            </a:extLst>
          </p:cNvPr>
          <p:cNvSpPr txBox="1"/>
          <p:nvPr/>
        </p:nvSpPr>
        <p:spPr>
          <a:xfrm>
            <a:off x="2340745" y="688155"/>
            <a:ext cx="7510509" cy="369332"/>
          </a:xfrm>
          <a:prstGeom prst="rect">
            <a:avLst/>
          </a:prstGeom>
          <a:noFill/>
        </p:spPr>
        <p:txBody>
          <a:bodyPr wrap="square">
            <a:spAutoFit/>
          </a:bodyPr>
          <a:lstStyle/>
          <a:p>
            <a:pPr algn="ctr"/>
            <a:r>
              <a:rPr lang="en-US" b="1" dirty="0">
                <a:latin typeface="Franklin Gothic Book" panose="020B0503020102020204" pitchFamily="34" charset="0"/>
              </a:rPr>
              <a:t>Global Mobile Data Traffic (Exabytes/Month) 2015 to 2026 </a:t>
            </a:r>
          </a:p>
        </p:txBody>
      </p:sp>
    </p:spTree>
    <p:extLst>
      <p:ext uri="{BB962C8B-B14F-4D97-AF65-F5344CB8AC3E}">
        <p14:creationId xmlns:p14="http://schemas.microsoft.com/office/powerpoint/2010/main" val="2255859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F91136-9C7C-4A89-A8DC-74D89A7158BF}"/>
              </a:ext>
            </a:extLst>
          </p:cNvPr>
          <p:cNvPicPr>
            <a:picLocks noChangeAspect="1"/>
          </p:cNvPicPr>
          <p:nvPr/>
        </p:nvPicPr>
        <p:blipFill>
          <a:blip r:embed="rId2"/>
          <a:stretch>
            <a:fillRect/>
          </a:stretch>
        </p:blipFill>
        <p:spPr>
          <a:xfrm>
            <a:off x="1552842" y="1557135"/>
            <a:ext cx="8237134" cy="4390904"/>
          </a:xfrm>
          <a:prstGeom prst="rect">
            <a:avLst/>
          </a:prstGeom>
        </p:spPr>
      </p:pic>
      <p:sp>
        <p:nvSpPr>
          <p:cNvPr id="6" name="TextBox 5">
            <a:extLst>
              <a:ext uri="{FF2B5EF4-FFF2-40B4-BE49-F238E27FC236}">
                <a16:creationId xmlns:a16="http://schemas.microsoft.com/office/drawing/2014/main" id="{97C30125-D150-4AE7-AFD2-1B17E40A329E}"/>
              </a:ext>
            </a:extLst>
          </p:cNvPr>
          <p:cNvSpPr txBox="1"/>
          <p:nvPr/>
        </p:nvSpPr>
        <p:spPr>
          <a:xfrm>
            <a:off x="4300530" y="989406"/>
            <a:ext cx="6097554" cy="369332"/>
          </a:xfrm>
          <a:prstGeom prst="rect">
            <a:avLst/>
          </a:prstGeom>
          <a:noFill/>
        </p:spPr>
        <p:txBody>
          <a:bodyPr wrap="square">
            <a:spAutoFit/>
          </a:bodyPr>
          <a:lstStyle/>
          <a:p>
            <a:r>
              <a:rPr lang="en-US" b="1" dirty="0">
                <a:latin typeface="Franklin Gothic Book" panose="020B0503020102020204" pitchFamily="34" charset="0"/>
              </a:rPr>
              <a:t>Global Mobile IoT (Billions) </a:t>
            </a:r>
          </a:p>
        </p:txBody>
      </p:sp>
      <p:pic>
        <p:nvPicPr>
          <p:cNvPr id="7" name="Picture 6">
            <a:extLst>
              <a:ext uri="{FF2B5EF4-FFF2-40B4-BE49-F238E27FC236}">
                <a16:creationId xmlns:a16="http://schemas.microsoft.com/office/drawing/2014/main" id="{8D831601-E325-4222-B355-4B3BC66CA4F4}"/>
              </a:ext>
            </a:extLst>
          </p:cNvPr>
          <p:cNvPicPr>
            <a:picLocks noChangeAspect="1"/>
          </p:cNvPicPr>
          <p:nvPr/>
        </p:nvPicPr>
        <p:blipFill>
          <a:blip r:embed="rId3"/>
          <a:stretch>
            <a:fillRect/>
          </a:stretch>
        </p:blipFill>
        <p:spPr>
          <a:xfrm>
            <a:off x="10926913" y="6139709"/>
            <a:ext cx="993734" cy="475529"/>
          </a:xfrm>
          <a:prstGeom prst="rect">
            <a:avLst/>
          </a:prstGeom>
        </p:spPr>
      </p:pic>
    </p:spTree>
    <p:extLst>
      <p:ext uri="{BB962C8B-B14F-4D97-AF65-F5344CB8AC3E}">
        <p14:creationId xmlns:p14="http://schemas.microsoft.com/office/powerpoint/2010/main" val="481447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56236-3C28-4630-AD69-08EF12CC991D}"/>
              </a:ext>
            </a:extLst>
          </p:cNvPr>
          <p:cNvPicPr>
            <a:picLocks noChangeAspect="1"/>
          </p:cNvPicPr>
          <p:nvPr/>
        </p:nvPicPr>
        <p:blipFill>
          <a:blip r:embed="rId2"/>
          <a:stretch>
            <a:fillRect/>
          </a:stretch>
        </p:blipFill>
        <p:spPr>
          <a:xfrm>
            <a:off x="931580" y="1296954"/>
            <a:ext cx="10328840" cy="4674637"/>
          </a:xfrm>
          <a:prstGeom prst="rect">
            <a:avLst/>
          </a:prstGeom>
        </p:spPr>
      </p:pic>
      <p:sp>
        <p:nvSpPr>
          <p:cNvPr id="6" name="TextBox 5">
            <a:extLst>
              <a:ext uri="{FF2B5EF4-FFF2-40B4-BE49-F238E27FC236}">
                <a16:creationId xmlns:a16="http://schemas.microsoft.com/office/drawing/2014/main" id="{C0C938C8-0665-4B14-947A-7C3D878882F6}"/>
              </a:ext>
            </a:extLst>
          </p:cNvPr>
          <p:cNvSpPr txBox="1"/>
          <p:nvPr/>
        </p:nvSpPr>
        <p:spPr>
          <a:xfrm>
            <a:off x="3652459" y="886409"/>
            <a:ext cx="6097554" cy="369332"/>
          </a:xfrm>
          <a:prstGeom prst="rect">
            <a:avLst/>
          </a:prstGeom>
          <a:noFill/>
        </p:spPr>
        <p:txBody>
          <a:bodyPr wrap="square">
            <a:spAutoFit/>
          </a:bodyPr>
          <a:lstStyle/>
          <a:p>
            <a:r>
              <a:rPr lang="en-US" b="1" dirty="0">
                <a:latin typeface="Franklin Gothic Book" panose="020B0503020102020204" pitchFamily="34" charset="0"/>
              </a:rPr>
              <a:t>4G Growth Compared to 5G Growth – by Quarters</a:t>
            </a:r>
          </a:p>
        </p:txBody>
      </p:sp>
    </p:spTree>
    <p:extLst>
      <p:ext uri="{BB962C8B-B14F-4D97-AF65-F5344CB8AC3E}">
        <p14:creationId xmlns:p14="http://schemas.microsoft.com/office/powerpoint/2010/main" val="591213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265F1-B30C-410D-B9B2-E7AF2577A285}"/>
              </a:ext>
            </a:extLst>
          </p:cNvPr>
          <p:cNvSpPr>
            <a:spLocks noGrp="1"/>
          </p:cNvSpPr>
          <p:nvPr>
            <p:ph type="title"/>
          </p:nvPr>
        </p:nvSpPr>
        <p:spPr>
          <a:xfrm>
            <a:off x="3412726" y="267470"/>
            <a:ext cx="10515600" cy="1325563"/>
          </a:xfrm>
        </p:spPr>
        <p:txBody>
          <a:bodyPr/>
          <a:lstStyle/>
          <a:p>
            <a:r>
              <a:rPr lang="en-US" sz="1800" b="1" dirty="0">
                <a:latin typeface="Franklin Gothic Book" panose="020B0503020102020204" pitchFamily="34" charset="0"/>
                <a:ea typeface="+mn-ea"/>
                <a:cs typeface="+mn-cs"/>
              </a:rPr>
              <a:t>Mobile Subscriptions by Technology (Billions )</a:t>
            </a:r>
          </a:p>
        </p:txBody>
      </p:sp>
      <p:pic>
        <p:nvPicPr>
          <p:cNvPr id="4" name="Picture 3">
            <a:extLst>
              <a:ext uri="{FF2B5EF4-FFF2-40B4-BE49-F238E27FC236}">
                <a16:creationId xmlns:a16="http://schemas.microsoft.com/office/drawing/2014/main" id="{7041B94F-B64F-4B1C-A578-8E333121178E}"/>
              </a:ext>
            </a:extLst>
          </p:cNvPr>
          <p:cNvPicPr>
            <a:picLocks noChangeAspect="1"/>
          </p:cNvPicPr>
          <p:nvPr/>
        </p:nvPicPr>
        <p:blipFill>
          <a:blip r:embed="rId3"/>
          <a:stretch>
            <a:fillRect/>
          </a:stretch>
        </p:blipFill>
        <p:spPr>
          <a:xfrm>
            <a:off x="1908698" y="1334684"/>
            <a:ext cx="8194089" cy="5255846"/>
          </a:xfrm>
          <a:prstGeom prst="rect">
            <a:avLst/>
          </a:prstGeom>
        </p:spPr>
      </p:pic>
    </p:spTree>
    <p:extLst>
      <p:ext uri="{BB962C8B-B14F-4D97-AF65-F5344CB8AC3E}">
        <p14:creationId xmlns:p14="http://schemas.microsoft.com/office/powerpoint/2010/main" val="210675802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C1162-86C6-41DD-A933-F0B1ACA4DEED}"/>
              </a:ext>
            </a:extLst>
          </p:cNvPr>
          <p:cNvSpPr>
            <a:spLocks noGrp="1"/>
          </p:cNvSpPr>
          <p:nvPr>
            <p:ph type="title"/>
          </p:nvPr>
        </p:nvSpPr>
        <p:spPr>
          <a:xfrm>
            <a:off x="3583152" y="533415"/>
            <a:ext cx="10515600" cy="1325563"/>
          </a:xfrm>
        </p:spPr>
        <p:txBody>
          <a:bodyPr/>
          <a:lstStyle/>
          <a:p>
            <a:r>
              <a:rPr lang="en-US" sz="1800" b="1" dirty="0">
                <a:latin typeface="Franklin Gothic Book" panose="020B0503020102020204" pitchFamily="34" charset="0"/>
                <a:ea typeface="+mn-ea"/>
                <a:cs typeface="+mn-cs"/>
              </a:rPr>
              <a:t>Fundamental Transformational Elements</a:t>
            </a:r>
          </a:p>
        </p:txBody>
      </p:sp>
      <p:pic>
        <p:nvPicPr>
          <p:cNvPr id="4" name="Picture 3">
            <a:extLst>
              <a:ext uri="{FF2B5EF4-FFF2-40B4-BE49-F238E27FC236}">
                <a16:creationId xmlns:a16="http://schemas.microsoft.com/office/drawing/2014/main" id="{47D9B321-14FF-4D54-BEF7-4467B2160BB7}"/>
              </a:ext>
            </a:extLst>
          </p:cNvPr>
          <p:cNvPicPr>
            <a:picLocks noChangeAspect="1"/>
          </p:cNvPicPr>
          <p:nvPr/>
        </p:nvPicPr>
        <p:blipFill>
          <a:blip r:embed="rId2"/>
          <a:stretch>
            <a:fillRect/>
          </a:stretch>
        </p:blipFill>
        <p:spPr>
          <a:xfrm>
            <a:off x="2896837" y="1858978"/>
            <a:ext cx="5944115" cy="4273666"/>
          </a:xfrm>
          <a:prstGeom prst="rect">
            <a:avLst/>
          </a:prstGeom>
        </p:spPr>
      </p:pic>
      <p:pic>
        <p:nvPicPr>
          <p:cNvPr id="5" name="Picture 4">
            <a:extLst>
              <a:ext uri="{FF2B5EF4-FFF2-40B4-BE49-F238E27FC236}">
                <a16:creationId xmlns:a16="http://schemas.microsoft.com/office/drawing/2014/main" id="{67F7DCAB-6C39-4777-BF08-9BC73EC1D5C8}"/>
              </a:ext>
            </a:extLst>
          </p:cNvPr>
          <p:cNvPicPr>
            <a:picLocks noChangeAspect="1"/>
          </p:cNvPicPr>
          <p:nvPr/>
        </p:nvPicPr>
        <p:blipFill>
          <a:blip r:embed="rId3"/>
          <a:stretch>
            <a:fillRect/>
          </a:stretch>
        </p:blipFill>
        <p:spPr>
          <a:xfrm>
            <a:off x="10856933" y="6246232"/>
            <a:ext cx="993734" cy="475529"/>
          </a:xfrm>
          <a:prstGeom prst="rect">
            <a:avLst/>
          </a:prstGeom>
        </p:spPr>
      </p:pic>
    </p:spTree>
    <p:extLst>
      <p:ext uri="{BB962C8B-B14F-4D97-AF65-F5344CB8AC3E}">
        <p14:creationId xmlns:p14="http://schemas.microsoft.com/office/powerpoint/2010/main" val="730575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400C7F-D43D-4A92-970D-8848112D0EA1}"/>
              </a:ext>
            </a:extLst>
          </p:cNvPr>
          <p:cNvPicPr>
            <a:picLocks noChangeAspect="1"/>
          </p:cNvPicPr>
          <p:nvPr/>
        </p:nvPicPr>
        <p:blipFill>
          <a:blip r:embed="rId2"/>
          <a:stretch>
            <a:fillRect/>
          </a:stretch>
        </p:blipFill>
        <p:spPr>
          <a:xfrm>
            <a:off x="1257928" y="1555625"/>
            <a:ext cx="9347325" cy="4139003"/>
          </a:xfrm>
          <a:prstGeom prst="rect">
            <a:avLst/>
          </a:prstGeom>
        </p:spPr>
      </p:pic>
      <p:sp>
        <p:nvSpPr>
          <p:cNvPr id="6" name="TextBox 5">
            <a:extLst>
              <a:ext uri="{FF2B5EF4-FFF2-40B4-BE49-F238E27FC236}">
                <a16:creationId xmlns:a16="http://schemas.microsoft.com/office/drawing/2014/main" id="{43AC8977-547D-4244-8620-BE8865E34D79}"/>
              </a:ext>
            </a:extLst>
          </p:cNvPr>
          <p:cNvSpPr txBox="1"/>
          <p:nvPr/>
        </p:nvSpPr>
        <p:spPr>
          <a:xfrm>
            <a:off x="3699134" y="946687"/>
            <a:ext cx="6097554" cy="369332"/>
          </a:xfrm>
          <a:prstGeom prst="rect">
            <a:avLst/>
          </a:prstGeom>
          <a:noFill/>
        </p:spPr>
        <p:txBody>
          <a:bodyPr wrap="square">
            <a:spAutoFit/>
          </a:bodyPr>
          <a:lstStyle>
            <a:defPPr>
              <a:defRPr lang="en-US"/>
            </a:defPPr>
          </a:lstStyle>
          <a:p>
            <a:r>
              <a:rPr lang="en-US" b="1" dirty="0">
                <a:latin typeface="Franklin Gothic Book" panose="020B0503020102020204" pitchFamily="34" charset="0"/>
              </a:rPr>
              <a:t>Requirements for Different 5G Use Cases</a:t>
            </a:r>
          </a:p>
        </p:txBody>
      </p:sp>
      <p:pic>
        <p:nvPicPr>
          <p:cNvPr id="7" name="Picture 6">
            <a:extLst>
              <a:ext uri="{FF2B5EF4-FFF2-40B4-BE49-F238E27FC236}">
                <a16:creationId xmlns:a16="http://schemas.microsoft.com/office/drawing/2014/main" id="{4D689F14-5F6D-4C5B-AD74-C3173056C3ED}"/>
              </a:ext>
            </a:extLst>
          </p:cNvPr>
          <p:cNvPicPr>
            <a:picLocks noChangeAspect="1"/>
          </p:cNvPicPr>
          <p:nvPr/>
        </p:nvPicPr>
        <p:blipFill>
          <a:blip r:embed="rId3"/>
          <a:stretch>
            <a:fillRect/>
          </a:stretch>
        </p:blipFill>
        <p:spPr>
          <a:xfrm>
            <a:off x="10804875" y="6097398"/>
            <a:ext cx="993734" cy="475529"/>
          </a:xfrm>
          <a:prstGeom prst="rect">
            <a:avLst/>
          </a:prstGeom>
        </p:spPr>
      </p:pic>
    </p:spTree>
    <p:extLst>
      <p:ext uri="{BB962C8B-B14F-4D97-AF65-F5344CB8AC3E}">
        <p14:creationId xmlns:p14="http://schemas.microsoft.com/office/powerpoint/2010/main" val="10115399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65C910BA2DCA41B20854FC5424C976" ma:contentTypeVersion="13" ma:contentTypeDescription="Create a new document." ma:contentTypeScope="" ma:versionID="6f81a3b287cabb80aca05b21f31f5d6d">
  <xsd:schema xmlns:xsd="http://www.w3.org/2001/XMLSchema" xmlns:xs="http://www.w3.org/2001/XMLSchema" xmlns:p="http://schemas.microsoft.com/office/2006/metadata/properties" xmlns:ns2="c8e491a9-1217-4461-8102-8af395dfa6ed" xmlns:ns3="fd7964fa-02b3-4145-a7af-ab820f3d1d5e" targetNamespace="http://schemas.microsoft.com/office/2006/metadata/properties" ma:root="true" ma:fieldsID="58c598dd9027feb73029aae993fcd0cc" ns2:_="" ns3:_="">
    <xsd:import namespace="c8e491a9-1217-4461-8102-8af395dfa6ed"/>
    <xsd:import namespace="fd7964fa-02b3-4145-a7af-ab820f3d1d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491a9-1217-4461-8102-8af395dfa6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d7964fa-02b3-4145-a7af-ab820f3d1d5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CA1A214-E570-4F69-92AB-119BCE5DA79E}">
  <ds:schemaRefs>
    <ds:schemaRef ds:uri="c8e491a9-1217-4461-8102-8af395dfa6ed"/>
    <ds:schemaRef ds:uri="fd7964fa-02b3-4145-a7af-ab820f3d1d5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2BEE848-06A8-4B8C-86D5-4BDBE08F981C}">
  <ds:schemaRefs>
    <ds:schemaRef ds:uri="http://schemas.microsoft.com/sharepoint/v3/contenttype/forms"/>
  </ds:schemaRefs>
</ds:datastoreItem>
</file>

<file path=customXml/itemProps3.xml><?xml version="1.0" encoding="utf-8"?>
<ds:datastoreItem xmlns:ds="http://schemas.openxmlformats.org/officeDocument/2006/customXml" ds:itemID="{20E78E76-E0B0-4DA3-B2B3-B98E75301FEA}">
  <ds:schemaRefs>
    <ds:schemaRef ds:uri="c8e491a9-1217-4461-8102-8af395dfa6ed"/>
    <ds:schemaRef ds:uri="http://purl.org/dc/terms/"/>
    <ds:schemaRef ds:uri="http://schemas.microsoft.com/office/2006/metadata/properties"/>
    <ds:schemaRef ds:uri="http://purl.org/dc/elements/1.1/"/>
    <ds:schemaRef ds:uri="http://www.w3.org/XML/1998/namespace"/>
    <ds:schemaRef ds:uri="http://schemas.openxmlformats.org/package/2006/metadata/core-properties"/>
    <ds:schemaRef ds:uri="http://schemas.microsoft.com/office/2006/documentManagement/types"/>
    <ds:schemaRef ds:uri="fd7964fa-02b3-4145-a7af-ab820f3d1d5e"/>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234</Words>
  <Application>Microsoft Office PowerPoint</Application>
  <PresentationFormat>Widescreen</PresentationFormat>
  <Paragraphs>22</Paragraphs>
  <Slides>17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Franklin Gothic Book</vt:lpstr>
      <vt:lpstr>FranklinGothicURWDem</vt:lpstr>
      <vt:lpstr>office theme</vt:lpstr>
      <vt:lpstr>PowerPoint Presentation</vt:lpstr>
      <vt:lpstr>PowerPoint Presentation</vt:lpstr>
      <vt:lpstr>PowerPoint Presentation</vt:lpstr>
      <vt:lpstr>PowerPoint Presentation</vt:lpstr>
      <vt:lpstr>PowerPoint Presentation</vt:lpstr>
      <vt:lpstr>PowerPoint Presentation</vt:lpstr>
      <vt:lpstr>Mobile Subscriptions by Technology (Billions )</vt:lpstr>
      <vt:lpstr>Fundamental Transformational Elements</vt:lpstr>
      <vt:lpstr>PowerPoint Presentation</vt:lpstr>
      <vt:lpstr>PowerPoint Presentation</vt:lpstr>
      <vt:lpstr>Comparison of Performance Characteristics between LTE and 5G</vt:lpstr>
      <vt:lpstr>PowerPoint Presentation</vt:lpstr>
      <vt:lpstr>5G Device Timeline</vt:lpstr>
      <vt:lpstr>VR, AR, Mixed, and Extended</vt:lpstr>
      <vt:lpstr>Three-Tier Spectrum Usage for 5G</vt:lpstr>
      <vt:lpstr>5G Combining of LTE and New Radio Technologies</vt:lpstr>
      <vt:lpstr>Characteristics of Different Bands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Anushka Bishen</dc:creator>
  <cp:lastModifiedBy>Anushka Bishen</cp:lastModifiedBy>
  <cp:revision>2</cp:revision>
  <dcterms:created xsi:type="dcterms:W3CDTF">2022-01-15T00:25:52Z</dcterms:created>
  <dcterms:modified xsi:type="dcterms:W3CDTF">2022-01-17T19:00:30Z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0x010100B265C910BA2DCA41B20854FC5424C976</vt:lpwstr>
  </property>
</Properties>
</file>